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3" r:id="rId1"/>
  </p:sldMasterIdLst>
  <p:notesMasterIdLst>
    <p:notesMasterId r:id="rId23"/>
  </p:notesMasterIdLst>
  <p:handoutMasterIdLst>
    <p:handoutMasterId r:id="rId24"/>
  </p:handoutMasterIdLst>
  <p:sldIdLst>
    <p:sldId id="408" r:id="rId2"/>
    <p:sldId id="385" r:id="rId3"/>
    <p:sldId id="386" r:id="rId4"/>
    <p:sldId id="409" r:id="rId5"/>
    <p:sldId id="410" r:id="rId6"/>
    <p:sldId id="411" r:id="rId7"/>
    <p:sldId id="412" r:id="rId8"/>
    <p:sldId id="413" r:id="rId9"/>
    <p:sldId id="414" r:id="rId10"/>
    <p:sldId id="400" r:id="rId11"/>
    <p:sldId id="392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</p:sldIdLst>
  <p:sldSz cx="12192000" cy="6858000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uli" panose="020B0604020202020204" charset="0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1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Pracht" initials="KP" lastIdx="1" clrIdx="0">
    <p:extLst>
      <p:ext uri="{19B8F6BF-5375-455C-9EA6-DF929625EA0E}">
        <p15:presenceInfo xmlns:p15="http://schemas.microsoft.com/office/powerpoint/2012/main" userId="bfea7c81a0297f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D2B"/>
    <a:srgbClr val="F17A23"/>
    <a:srgbClr val="4CC1BB"/>
    <a:srgbClr val="FEC23C"/>
    <a:srgbClr val="4472C4"/>
    <a:srgbClr val="FFC000"/>
    <a:srgbClr val="A5A5A5"/>
    <a:srgbClr val="ED7D31"/>
    <a:srgbClr val="5B9BD5"/>
    <a:srgbClr val="514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9" autoAdjust="0"/>
    <p:restoredTop sz="55116" autoAdjust="0"/>
  </p:normalViewPr>
  <p:slideViewPr>
    <p:cSldViewPr snapToGrid="0">
      <p:cViewPr varScale="1">
        <p:scale>
          <a:sx n="37" d="100"/>
          <a:sy n="37" d="100"/>
        </p:scale>
        <p:origin x="1616" y="16"/>
      </p:cViewPr>
      <p:guideLst>
        <p:guide orient="horz" pos="1944"/>
        <p:guide pos="3864"/>
        <p:guide pos="1848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92F899-45A8-6CF1-FFBE-D868D1CEA4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3772E-2C68-67B9-9051-5965FCBE7E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C361AFAA-3ED1-448F-A571-980C6E820ED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92147-AC29-F2C9-8720-FC1D639778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82ECB-3C8B-8141-DB78-8CE869D961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607D1831-C4FE-4E61-850C-45129E30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58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1" tIns="46585" rIns="93171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1" tIns="46585" rIns="93171" bIns="46585" rtlCol="0"/>
          <a:lstStyle>
            <a:lvl1pPr algn="r">
              <a:defRPr sz="1200"/>
            </a:lvl1pPr>
          </a:lstStyle>
          <a:p>
            <a:fld id="{147A3ADD-8E9B-48AC-B0C8-10AD21F1A933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5" rIns="93171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1" tIns="46585" rIns="93171" bIns="4658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1" tIns="46585" rIns="93171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1" tIns="46585" rIns="93171" bIns="46585" rtlCol="0" anchor="b"/>
          <a:lstStyle>
            <a:lvl1pPr algn="r">
              <a:defRPr sz="1200"/>
            </a:lvl1pPr>
          </a:lstStyle>
          <a:p>
            <a:fld id="{4172CFB4-50F4-40F0-8DB9-F36E90E0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9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194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2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81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Ohio First-</a:t>
            </a:r>
            <a:r>
              <a:rPr lang="en-US" baseline="0" dirty="0"/>
              <a:t> </a:t>
            </a:r>
            <a:r>
              <a:rPr lang="en-US" dirty="0"/>
              <a:t>Automatically awarded by Financial Aid based upon eligibility and program (STEMM)</a:t>
            </a:r>
          </a:p>
          <a:p>
            <a:r>
              <a:rPr lang="en-US" dirty="0"/>
              <a:t>Short-Term Certificate Scholarship</a:t>
            </a:r>
            <a:r>
              <a:rPr lang="en-US" baseline="0" dirty="0"/>
              <a:t> - </a:t>
            </a:r>
            <a:r>
              <a:rPr lang="en-US" dirty="0"/>
              <a:t>Helps with shorter term certificate completion for in-demand fields,</a:t>
            </a:r>
            <a:r>
              <a:rPr lang="en-US" baseline="0" dirty="0"/>
              <a:t> </a:t>
            </a:r>
            <a:r>
              <a:rPr lang="en-US" dirty="0"/>
              <a:t>Need based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5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25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4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7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4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76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9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5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4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9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2CFB4-50F4-40F0-8DB9-F36E90E05E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5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Title">
    <p:bg>
      <p:bgPr>
        <a:solidFill>
          <a:schemeClr val="bg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C39A9D-D591-2734-79BF-F44EC7863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42" y="1002543"/>
            <a:ext cx="3239015" cy="3239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5DFC8C-C201-D7BF-CB9D-7794E72C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011" y="4720916"/>
            <a:ext cx="3099680" cy="2978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D8866-AD5F-2ACD-CF56-0B4651323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5594" y="4807437"/>
            <a:ext cx="3660652" cy="1967996"/>
          </a:xfrm>
          <a:prstGeom prst="rect">
            <a:avLst/>
          </a:prstGeom>
        </p:spPr>
      </p:pic>
      <p:sp>
        <p:nvSpPr>
          <p:cNvPr id="19" name="Google Shape;38;p7">
            <a:extLst>
              <a:ext uri="{FF2B5EF4-FFF2-40B4-BE49-F238E27FC236}">
                <a16:creationId xmlns:a16="http://schemas.microsoft.com/office/drawing/2014/main" id="{F540FF46-EA9F-E86F-DF7D-F8765A6AB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2095" y="3650762"/>
            <a:ext cx="3707600" cy="188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2AEB68B-4405-C3F1-095A-387160E6D3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6949" y="-386966"/>
            <a:ext cx="12465897" cy="3320987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8ABF1CE-9676-BCC1-A9B2-59CED0EC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36950" y="474903"/>
            <a:ext cx="12465897" cy="3320987"/>
          </a:xfrm>
          <a:prstGeom prst="rect">
            <a:avLst/>
          </a:prstGeom>
        </p:spPr>
        <p:txBody>
          <a:bodyPr/>
          <a:lstStyle>
            <a:lvl1pPr>
              <a:defRPr sz="9600">
                <a:ln w="22225">
                  <a:solidFill>
                    <a:schemeClr val="bg1"/>
                  </a:solidFill>
                </a:ln>
                <a:noFill/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68CF3773-9EDD-BB39-4DE3-DC594AF50F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6669" y="2357729"/>
            <a:ext cx="10553780" cy="129303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9825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9E9B8-5142-4CD6-91B7-37185E91DD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add picture and send to back</a:t>
            </a:r>
          </a:p>
          <a:p>
            <a:endParaRPr lang="en-US" dirty="0"/>
          </a:p>
        </p:txBody>
      </p:sp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8D1DFC39-3C5F-4F0D-93C1-310EA378B1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This is a white transparent layer. Send it to back first. Then send picture to back.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6FC8E-B889-46C0-9E50-DD7635DF4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917700"/>
            <a:ext cx="5960533" cy="2990851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5777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9E9B8-5142-4CD6-91B7-37185E91D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 anchor="b"/>
          <a:lstStyle>
            <a:lvl1pPr algn="ctr">
              <a:tabLst>
                <a:tab pos="2514537" algn="l"/>
              </a:tabLst>
              <a:defRPr sz="2133" b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37691C0-E12D-4623-9080-2C8CF2DB17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This is a white transparent layer. Send it to back first. Then send picture to back.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9F72889-1B7B-4F6F-88B0-55C778081F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7500" y="0"/>
            <a:ext cx="9017000" cy="1143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561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9E9B8-5142-4CD6-91B7-37185E91D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 tIns="0" bIns="0" anchor="t" anchorCtr="1"/>
          <a:lstStyle>
            <a:lvl1pPr algn="ctr">
              <a:tabLst>
                <a:tab pos="2514537" algn="l"/>
              </a:tabLst>
              <a:defRPr sz="2133" b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37691C0-E12D-4623-9080-2C8CF2DB17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-1"/>
            <a:ext cx="12191999" cy="6857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This is a white transparent layer. Send it to back first. Then send picture to back.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9F72889-1B7B-4F6F-88B0-55C778081F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7500" y="5714997"/>
            <a:ext cx="9017000" cy="1143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anchor="ctr" anchorCtr="0"/>
          <a:lstStyle>
            <a:lvl1pPr algn="ctr">
              <a:tabLst>
                <a:tab pos="1299601" algn="l"/>
              </a:tabLst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32624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872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3F41-BE7E-45F7-AB22-F636B3B30B41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12C5-E3EA-4284-BE81-552B4959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3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478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041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3706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9996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056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1_Title">
    <p:bg>
      <p:bgPr>
        <a:solidFill>
          <a:schemeClr val="bg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C39A9D-D591-2734-79BF-F44EC7863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776" y="4103767"/>
            <a:ext cx="3239015" cy="3239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5DFC8C-C201-D7BF-CB9D-7794E72C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743" y="-532661"/>
            <a:ext cx="3099680" cy="2978913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2AEB68B-4405-C3F1-095A-387160E6D3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6949" y="-386966"/>
            <a:ext cx="12465897" cy="3320987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8ABF1CE-9676-BCC1-A9B2-59CED0EC4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36950" y="474903"/>
            <a:ext cx="12465897" cy="3320987"/>
          </a:xfrm>
          <a:prstGeom prst="rect">
            <a:avLst/>
          </a:prstGeom>
        </p:spPr>
        <p:txBody>
          <a:bodyPr/>
          <a:lstStyle>
            <a:lvl1pPr>
              <a:defRPr sz="9600">
                <a:ln w="22225">
                  <a:solidFill>
                    <a:schemeClr val="bg1"/>
                  </a:solidFill>
                </a:ln>
                <a:noFill/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CADE7A-7274-0C71-234D-F7BA56AB0C6F}"/>
              </a:ext>
            </a:extLst>
          </p:cNvPr>
          <p:cNvSpPr/>
          <p:nvPr/>
        </p:nvSpPr>
        <p:spPr>
          <a:xfrm>
            <a:off x="2938675" y="1726199"/>
            <a:ext cx="9960256" cy="5420003"/>
          </a:xfrm>
          <a:prstGeom prst="rect">
            <a:avLst/>
          </a:prstGeom>
          <a:solidFill>
            <a:schemeClr val="accent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9" name="Google Shape;38;p7">
            <a:extLst>
              <a:ext uri="{FF2B5EF4-FFF2-40B4-BE49-F238E27FC236}">
                <a16:creationId xmlns:a16="http://schemas.microsoft.com/office/drawing/2014/main" id="{F540FF46-EA9F-E86F-DF7D-F8765A6AB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41547" y="3382105"/>
            <a:ext cx="3707600" cy="188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68CF3773-9EDD-BB39-4DE3-DC594AF50F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66121" y="2089072"/>
            <a:ext cx="10553780" cy="129303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53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34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4610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4834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4553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5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766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683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3836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378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072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1_Titl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82575D-2FC5-1F93-0340-1AA6E2619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68" y="377154"/>
            <a:ext cx="12465897" cy="3320987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2"/>
                </a:solidFill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5971A9-F12F-F980-B760-2A3E014F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905" y="582804"/>
            <a:ext cx="6858000" cy="6858000"/>
          </a:xfrm>
          <a:prstGeom prst="rect">
            <a:avLst/>
          </a:prstGeom>
        </p:spPr>
      </p:pic>
      <p:sp>
        <p:nvSpPr>
          <p:cNvPr id="6" name="Google Shape;38;p7">
            <a:extLst>
              <a:ext uri="{FF2B5EF4-FFF2-40B4-BE49-F238E27FC236}">
                <a16:creationId xmlns:a16="http://schemas.microsoft.com/office/drawing/2014/main" id="{9C035D37-5A43-F8FE-1729-C1D811219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2095" y="3872486"/>
            <a:ext cx="3707600" cy="188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A228F1-1661-9DCD-1F3E-1D3B7EDD27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66" y="1088016"/>
            <a:ext cx="12465897" cy="3320987"/>
          </a:xfrm>
          <a:prstGeom prst="rect">
            <a:avLst/>
          </a:prstGeom>
        </p:spPr>
        <p:txBody>
          <a:bodyPr/>
          <a:lstStyle>
            <a:lvl1pPr>
              <a:defRPr sz="8000">
                <a:ln w="22225">
                  <a:solidFill>
                    <a:schemeClr val="bg2"/>
                  </a:solidFill>
                </a:ln>
                <a:noFill/>
                <a:latin typeface="+mj-lt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46A9B0-786F-D27B-DCCC-F0937F6C1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093" y="2756679"/>
            <a:ext cx="10553780" cy="16523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598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2072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5708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CD5D2-5720-95C2-95FD-AF542F0F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918"/>
          <a:stretch/>
        </p:blipFill>
        <p:spPr>
          <a:xfrm>
            <a:off x="-16833" y="0"/>
            <a:ext cx="12348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0D6FC-A348-4579-99E3-133B777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46616-910E-9547-E966-E5B8206E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303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1_Titl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B5971A9-F12F-F980-B760-2A3E014F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905" y="582804"/>
            <a:ext cx="6858000" cy="6858000"/>
          </a:xfrm>
          <a:prstGeom prst="rect">
            <a:avLst/>
          </a:prstGeom>
        </p:spPr>
      </p:pic>
      <p:sp>
        <p:nvSpPr>
          <p:cNvPr id="6" name="Google Shape;38;p7">
            <a:extLst>
              <a:ext uri="{FF2B5EF4-FFF2-40B4-BE49-F238E27FC236}">
                <a16:creationId xmlns:a16="http://schemas.microsoft.com/office/drawing/2014/main" id="{9C035D37-5A43-F8FE-1729-C1D811219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2095" y="3872486"/>
            <a:ext cx="3707600" cy="188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46A9B0-786F-D27B-DCCC-F0937F6C1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093" y="2756679"/>
            <a:ext cx="10553780" cy="16523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45">
            <a:extLst>
              <a:ext uri="{FF2B5EF4-FFF2-40B4-BE49-F238E27FC236}">
                <a16:creationId xmlns:a16="http://schemas.microsoft.com/office/drawing/2014/main" id="{A602D2E5-74FB-B89A-B004-7905B72C0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468" y="531285"/>
            <a:ext cx="10022417" cy="6223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115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1_Titl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346E1C3-6C57-9BAE-2DE3-C82DCB0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31395">
            <a:off x="9892413" y="2504299"/>
            <a:ext cx="3454407" cy="348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5938293-5394-1EDB-E699-7FA140160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9351">
            <a:off x="5339677" y="3237494"/>
            <a:ext cx="3673864" cy="36007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A5905E-D269-B39E-7BAD-DECB5F4D8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67059">
            <a:off x="5302747" y="-1452365"/>
            <a:ext cx="5201931" cy="46979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9684AA-2B64-FA70-2A1D-94963DFD4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735">
            <a:off x="-8986" y="4196001"/>
            <a:ext cx="4136475" cy="4690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E4833B-1903-5238-DD25-054331CE4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650" y="758715"/>
            <a:ext cx="4112709" cy="23024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C5DE02C-A265-C8A8-9092-FE5444465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04869">
            <a:off x="3089324" y="3491936"/>
            <a:ext cx="5291339" cy="51978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F98BBC-AD28-A5F1-3DA6-DAB8B23A5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5416">
            <a:off x="7381381" y="3331308"/>
            <a:ext cx="5043435" cy="52425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0BB890-A118-A32E-0519-8F8AEEECB0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77088">
            <a:off x="5947133" y="746549"/>
            <a:ext cx="5088139" cy="449479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2D7F42-6ACD-9B8A-6774-2845592B32C8}"/>
              </a:ext>
            </a:extLst>
          </p:cNvPr>
          <p:cNvSpPr/>
          <p:nvPr/>
        </p:nvSpPr>
        <p:spPr>
          <a:xfrm>
            <a:off x="13346" y="0"/>
            <a:ext cx="12191999" cy="68796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3" name="Google Shape;38;p7">
            <a:extLst>
              <a:ext uri="{FF2B5EF4-FFF2-40B4-BE49-F238E27FC236}">
                <a16:creationId xmlns:a16="http://schemas.microsoft.com/office/drawing/2014/main" id="{802A5956-ABFE-08BB-98C2-57C419684B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2095" y="3211011"/>
            <a:ext cx="3707600" cy="188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Text Placeholder 15">
            <a:extLst>
              <a:ext uri="{FF2B5EF4-FFF2-40B4-BE49-F238E27FC236}">
                <a16:creationId xmlns:a16="http://schemas.microsoft.com/office/drawing/2014/main" id="{86639B05-7342-3016-7CB8-EA8A324E6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093" y="2095204"/>
            <a:ext cx="10553780" cy="16523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55DEDCE-A879-269C-DA85-2FBE86ECB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468" y="531285"/>
            <a:ext cx="10022417" cy="6223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96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85"/>
                    </a14:imgEffect>
                    <a14:imgEffect>
                      <a14:saturation sat="188000"/>
                    </a14:imgEffect>
                    <a14:imgEffect>
                      <a14:brightnessContrast bright="-41000" contrast="7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12192000" cy="6891997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75A55-7479-F693-C8D5-A22A05179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053" y="2595033"/>
            <a:ext cx="8715468" cy="1798916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34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6;p7">
            <a:extLst>
              <a:ext uri="{FF2B5EF4-FFF2-40B4-BE49-F238E27FC236}">
                <a16:creationId xmlns:a16="http://schemas.microsoft.com/office/drawing/2014/main" id="{6297C53C-7A77-4D6A-BE97-8A6C31A5AE83}"/>
              </a:ext>
            </a:extLst>
          </p:cNvPr>
          <p:cNvSpPr/>
          <p:nvPr/>
        </p:nvSpPr>
        <p:spPr>
          <a:xfrm>
            <a:off x="0" y="0"/>
            <a:ext cx="12192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82CB0-8665-438F-9719-6EF6A70C1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45"/>
                    </a14:imgEffect>
                    <a14:imgEffect>
                      <a14:saturation sat="188000"/>
                    </a14:imgEffect>
                    <a14:imgEffect>
                      <a14:brightnessContrast contrast="61000"/>
                    </a14:imgEffect>
                  </a14:imgLayer>
                </a14:imgProps>
              </a:ext>
            </a:extLst>
          </a:blip>
          <a:srcRect l="16778" t="23789" r="19105" b="323"/>
          <a:stretch/>
        </p:blipFill>
        <p:spPr>
          <a:xfrm>
            <a:off x="-1" y="0"/>
            <a:ext cx="12192000" cy="6854419"/>
          </a:xfrm>
          <a:prstGeom prst="rect">
            <a:avLst/>
          </a:prstGeom>
        </p:spPr>
      </p:pic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885958" y="670918"/>
            <a:ext cx="8306041" cy="777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885960" y="2012633"/>
            <a:ext cx="6629641" cy="41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  <a:defRPr sz="3200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3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33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7">
            <a:extLst>
              <a:ext uri="{FF2B5EF4-FFF2-40B4-BE49-F238E27FC236}">
                <a16:creationId xmlns:a16="http://schemas.microsoft.com/office/drawing/2014/main" id="{F364EA50-1F59-B05F-B9E0-B9323CC53166}"/>
              </a:ext>
            </a:extLst>
          </p:cNvPr>
          <p:cNvSpPr/>
          <p:nvPr/>
        </p:nvSpPr>
        <p:spPr>
          <a:xfrm>
            <a:off x="-61083" y="0"/>
            <a:ext cx="12253084" cy="68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FB7E2-191A-4557-4CDA-B77A45CFA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45"/>
                    </a14:imgEffect>
                    <a14:imgEffect>
                      <a14:saturation sat="188000"/>
                    </a14:imgEffect>
                    <a14:imgEffect>
                      <a14:brightnessContrast contrast="61000"/>
                    </a14:imgEffect>
                  </a14:imgLayer>
                </a14:imgProps>
              </a:ext>
            </a:extLst>
          </a:blip>
          <a:srcRect l="38001" r="2855"/>
          <a:stretch/>
        </p:blipFill>
        <p:spPr>
          <a:xfrm>
            <a:off x="4441285" y="-131"/>
            <a:ext cx="7750715" cy="6858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55B2F-A016-3C40-74CC-C42ED4F30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45"/>
                    </a14:imgEffect>
                    <a14:imgEffect>
                      <a14:saturation sat="188000"/>
                    </a14:imgEffect>
                    <a14:imgEffect>
                      <a14:brightnessContrast contrast="61000"/>
                    </a14:imgEffect>
                  </a14:imgLayer>
                </a14:imgProps>
              </a:ext>
            </a:extLst>
          </a:blip>
          <a:srcRect l="11295" r="12890"/>
          <a:stretch/>
        </p:blipFill>
        <p:spPr>
          <a:xfrm>
            <a:off x="-61084" y="1"/>
            <a:ext cx="9935397" cy="6858132"/>
          </a:xfrm>
          <a:prstGeom prst="rect">
            <a:avLst/>
          </a:prstGeom>
        </p:spPr>
      </p:pic>
      <p:sp>
        <p:nvSpPr>
          <p:cNvPr id="36" name="Google Shape;36;p7"/>
          <p:cNvSpPr/>
          <p:nvPr/>
        </p:nvSpPr>
        <p:spPr>
          <a:xfrm>
            <a:off x="3173800" y="-181069"/>
            <a:ext cx="7750715" cy="7303129"/>
          </a:xfrm>
          <a:prstGeom prst="rect">
            <a:avLst/>
          </a:prstGeom>
          <a:solidFill>
            <a:schemeClr val="bg2"/>
          </a:solidFill>
          <a:ln w="34925"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496157" y="403167"/>
            <a:ext cx="7199004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496390" y="2012633"/>
            <a:ext cx="3218991" cy="4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 panose="02070309020205020404" pitchFamily="49" charset="0"/>
              <a:buChar char="o"/>
              <a:defRPr sz="2400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7181467" y="2012633"/>
            <a:ext cx="3218991" cy="4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 panose="02070309020205020404" pitchFamily="49" charset="0"/>
              <a:buChar char="o"/>
              <a:defRPr sz="2400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uli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5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solidFill>
          <a:schemeClr val="bg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120513" y="1315771"/>
            <a:ext cx="12192000" cy="6891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75A55-7479-F693-C8D5-A22A05179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053" y="2595033"/>
            <a:ext cx="8715468" cy="1798916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585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Source Sans Pro" panose="020B0503030403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hodesstatecollege.awardspring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ashier@RhodesState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inAid@RhodesState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shier@RhodesState.ed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nyder.C@RhodesState.edu" TargetMode="External"/><Relationship Id="rId2" Type="http://schemas.openxmlformats.org/officeDocument/2006/relationships/hyperlink" Target="mailto:FinAid@RhodesState.edu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aid.gov/fafs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inAid@RhodesState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aid.gov/plus-ap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9D7B0F-AABB-52B4-9DE5-9E6699F6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5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Private Student Loans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Private Student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974848" y="3362642"/>
            <a:ext cx="9960863" cy="3696526"/>
          </a:xfrm>
        </p:spPr>
        <p:txBody>
          <a:bodyPr>
            <a:noAutofit/>
          </a:bodyPr>
          <a:lstStyle/>
          <a:p>
            <a:r>
              <a:rPr lang="en-US" sz="1800" dirty="0"/>
              <a:t>These loans…</a:t>
            </a:r>
          </a:p>
          <a:p>
            <a:pPr lvl="1"/>
            <a:r>
              <a:rPr lang="en-US" sz="1800" dirty="0"/>
              <a:t>Require a credit check</a:t>
            </a:r>
          </a:p>
          <a:p>
            <a:pPr lvl="1"/>
            <a:r>
              <a:rPr lang="en-US" sz="1800" dirty="0"/>
              <a:t>Typically require a co-signer/guarantor</a:t>
            </a:r>
          </a:p>
          <a:p>
            <a:pPr lvl="1"/>
            <a:r>
              <a:rPr lang="en-US" sz="1800" dirty="0"/>
              <a:t>Usually have higher interest rates than federal student loans</a:t>
            </a:r>
          </a:p>
          <a:p>
            <a:pPr lvl="1"/>
            <a:r>
              <a:rPr lang="en-US" sz="1800" dirty="0"/>
              <a:t>May not provide an in-school deferment</a:t>
            </a:r>
          </a:p>
          <a:p>
            <a:pPr lvl="1"/>
            <a:r>
              <a:rPr lang="en-US" sz="1800" dirty="0"/>
              <a:t>May not allow a grace period prior to repayment beginning</a:t>
            </a:r>
          </a:p>
          <a:p>
            <a:r>
              <a:rPr lang="en-US" sz="1800" dirty="0"/>
              <a:t>We recommend students first check with their primary financial institution to see if they offer student loans.</a:t>
            </a:r>
          </a:p>
          <a:p>
            <a:r>
              <a:rPr lang="en-US" sz="1800" dirty="0"/>
              <a:t>A couple lenders we see students using</a:t>
            </a:r>
          </a:p>
          <a:p>
            <a:pPr lvl="1"/>
            <a:r>
              <a:rPr lang="en-US" sz="1800" dirty="0"/>
              <a:t>Sallie Mae</a:t>
            </a:r>
          </a:p>
          <a:p>
            <a:pPr lvl="1"/>
            <a:r>
              <a:rPr lang="en-US" sz="1800" dirty="0" err="1"/>
              <a:t>Lendkey</a:t>
            </a:r>
            <a:endParaRPr lang="en-US" sz="1800" dirty="0"/>
          </a:p>
          <a:p>
            <a:pPr lvl="1"/>
            <a:r>
              <a:rPr lang="en-US" sz="1800" dirty="0"/>
              <a:t>Campus Door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266121" y="1865376"/>
            <a:ext cx="9062826" cy="1516729"/>
          </a:xfrm>
        </p:spPr>
        <p:txBody>
          <a:bodyPr/>
          <a:lstStyle/>
          <a:p>
            <a:r>
              <a:rPr lang="en-US" dirty="0"/>
              <a:t>Students who need additional assistance with education related expenses can apply for private loans.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2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Scholarships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Scholarships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1546" y="2731476"/>
            <a:ext cx="9407653" cy="3892061"/>
          </a:xfrm>
        </p:spPr>
        <p:txBody>
          <a:bodyPr/>
          <a:lstStyle/>
          <a:p>
            <a:r>
              <a:rPr lang="en-US" sz="2000" dirty="0"/>
              <a:t>Rhodes State College Foundation Scholarships</a:t>
            </a:r>
          </a:p>
          <a:p>
            <a:pPr lvl="1"/>
            <a:r>
              <a:rPr lang="en-US" sz="2000" dirty="0"/>
              <a:t>Application available at </a:t>
            </a:r>
            <a:r>
              <a:rPr lang="en-US" sz="2000" dirty="0">
                <a:hlinkClick r:id="rId3"/>
              </a:rPr>
              <a:t>www.rhodesstatecollege.awardspring.com</a:t>
            </a:r>
            <a:endParaRPr lang="en-US" sz="2000" dirty="0"/>
          </a:p>
          <a:p>
            <a:pPr lvl="2"/>
            <a:r>
              <a:rPr lang="en-US" sz="2000" dirty="0"/>
              <a:t>Application opens every year on August 1</a:t>
            </a:r>
            <a:r>
              <a:rPr lang="en-US" sz="2000" baseline="30000" dirty="0"/>
              <a:t>st</a:t>
            </a:r>
            <a:r>
              <a:rPr lang="en-US" sz="2000" dirty="0"/>
              <a:t> for the next academic year</a:t>
            </a:r>
          </a:p>
          <a:p>
            <a:pPr lvl="3"/>
            <a:r>
              <a:rPr lang="en-US" sz="2000" dirty="0"/>
              <a:t>2025-2026 will open August 1, 2024</a:t>
            </a:r>
          </a:p>
          <a:p>
            <a:pPr lvl="2"/>
            <a:r>
              <a:rPr lang="en-US" sz="2000" dirty="0"/>
              <a:t>Student must use their RSC email to log in</a:t>
            </a:r>
          </a:p>
          <a:p>
            <a:pPr lvl="2"/>
            <a:r>
              <a:rPr lang="en-US" sz="2000" dirty="0"/>
              <a:t>Single application will apply student to all scholarships they’re eligible for</a:t>
            </a:r>
          </a:p>
          <a:p>
            <a:pPr lvl="1"/>
            <a:r>
              <a:rPr lang="en-US" sz="2000" dirty="0"/>
              <a:t> Over 70 scholarships available with multiple awards</a:t>
            </a:r>
          </a:p>
          <a:p>
            <a:pPr lvl="2"/>
            <a:r>
              <a:rPr lang="en-US" sz="2000" dirty="0"/>
              <a:t>Average award is around $1,000 per academic year</a:t>
            </a:r>
          </a:p>
          <a:p>
            <a:pPr lvl="2"/>
            <a:r>
              <a:rPr lang="en-US" sz="2000" dirty="0"/>
              <a:t>In 2023-2024, over $215,000 was awarded!</a:t>
            </a:r>
          </a:p>
          <a:p>
            <a:pPr lvl="2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266121" y="2089072"/>
            <a:ext cx="10553780" cy="642405"/>
          </a:xfrm>
        </p:spPr>
        <p:txBody>
          <a:bodyPr/>
          <a:lstStyle/>
          <a:p>
            <a:r>
              <a:rPr lang="en-US" dirty="0"/>
              <a:t>Internal Scholarships</a:t>
            </a:r>
          </a:p>
        </p:txBody>
      </p:sp>
    </p:spTree>
    <p:extLst>
      <p:ext uri="{BB962C8B-B14F-4D97-AF65-F5344CB8AC3E}">
        <p14:creationId xmlns:p14="http://schemas.microsoft.com/office/powerpoint/2010/main" val="21579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62094" y="1957755"/>
            <a:ext cx="10781043" cy="451338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Institutional Scholarships – automatically awarded on a first-come, first-serve basis if student meets all eligibility and registration requirements</a:t>
            </a:r>
          </a:p>
          <a:p>
            <a:pPr marL="761981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College Credit Plus Scholarship</a:t>
            </a:r>
          </a:p>
          <a:p>
            <a:pPr marL="1371565" lvl="2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Awarded to former RSC College Credit Plus students entering their first year of college following high school graduation</a:t>
            </a:r>
          </a:p>
          <a:p>
            <a:pPr marL="1371565" lvl="2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Automatically awarded on a first-come, first-served basis based on student’s registration date</a:t>
            </a:r>
          </a:p>
          <a:p>
            <a:pPr marL="1371565" lvl="2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Requires FAFSA be completed</a:t>
            </a:r>
          </a:p>
          <a:p>
            <a:pPr marL="761981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Rhodes Presidential Scholarship</a:t>
            </a:r>
          </a:p>
          <a:p>
            <a:pPr marL="1371565" lvl="2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Available to new HS graduates with 3.0 GPA or higher and 19-29 ACT score. </a:t>
            </a:r>
          </a:p>
          <a:p>
            <a:pPr marL="1371565" lvl="2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Requires FAFSA, full-time status. 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2094" y="1356135"/>
            <a:ext cx="10553780" cy="601619"/>
          </a:xfrm>
        </p:spPr>
        <p:txBody>
          <a:bodyPr/>
          <a:lstStyle/>
          <a:p>
            <a:r>
              <a:rPr lang="en-US" dirty="0"/>
              <a:t>Internal Scholarships Cont’d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Scholarships </a:t>
            </a:r>
            <a:r>
              <a:rPr lang="en-US" sz="1000" dirty="0"/>
              <a:t>Cont’d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3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62094" y="1957755"/>
            <a:ext cx="10781043" cy="2074983"/>
          </a:xfrm>
        </p:spPr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Choose Ohio First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Automatically awarded by Financial Aid based upon eligibility and program (STEMM)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Short-Term Certificate Scholarship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Helps with shorter term certificate completion for in-demand fields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Need based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2094" y="1356135"/>
            <a:ext cx="10553780" cy="601619"/>
          </a:xfrm>
        </p:spPr>
        <p:txBody>
          <a:bodyPr/>
          <a:lstStyle/>
          <a:p>
            <a:r>
              <a:rPr lang="en-US" dirty="0"/>
              <a:t>State-funded Internal Scholarships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Scholarships </a:t>
            </a:r>
            <a:r>
              <a:rPr lang="en-US" sz="1000" dirty="0"/>
              <a:t>Cont’d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9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62094" y="1957755"/>
            <a:ext cx="10781043" cy="2965937"/>
          </a:xfrm>
        </p:spPr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Check out our Scholarships page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https://www.rhodesstate.edu/financial-aid/scholarships.html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We recommend checking with your employer, parents’ employer, local organizations like American Legion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Just remember - scholarship applications should never cost you more than a postage stamp to mail in the app. (Does anyone even use snail mail anymore?)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2094" y="1356135"/>
            <a:ext cx="10553780" cy="601619"/>
          </a:xfrm>
        </p:spPr>
        <p:txBody>
          <a:bodyPr/>
          <a:lstStyle/>
          <a:p>
            <a:r>
              <a:rPr lang="en-US" dirty="0"/>
              <a:t>External Scholarships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Scholarships </a:t>
            </a:r>
            <a:r>
              <a:rPr lang="en-US" sz="1000" dirty="0"/>
              <a:t>Cont’d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54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a Payment or a Payment Arrangement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5960" y="2012633"/>
            <a:ext cx="7833600" cy="4166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sz="2800" b="0" kern="1200" dirty="0">
                <a:solidFill>
                  <a:schemeClr val="bg1"/>
                </a:solidFill>
                <a:cs typeface="+mn-cs"/>
              </a:rPr>
              <a:t>Payments for tuition and fees can be made using your STARS Online account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Source Sans Pro" panose="020B0503030403020204" pitchFamily="34" charset="0"/>
                <a:cs typeface="+mn-cs"/>
              </a:rPr>
              <a:t>Log in to STARS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Source Sans Pro" panose="020B0503030403020204" pitchFamily="34" charset="0"/>
                <a:cs typeface="+mn-cs"/>
              </a:rPr>
              <a:t>Select Student Services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Source Sans Pro" panose="020B0503030403020204" pitchFamily="34" charset="0"/>
                <a:cs typeface="+mn-cs"/>
              </a:rPr>
              <a:t>Select Account Summary &amp; Make Payment Online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Source Sans Pro" panose="020B0503030403020204" pitchFamily="34" charset="0"/>
                <a:cs typeface="+mn-cs"/>
              </a:rPr>
              <a:t>Select Make Payment Online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sz="2800" b="0" kern="1200" dirty="0">
                <a:solidFill>
                  <a:schemeClr val="bg1"/>
                </a:solidFill>
                <a:cs typeface="+mn-cs"/>
              </a:rPr>
              <a:t>RSC does also offer payment plans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Source Sans Pro" panose="020B0503030403020204" pitchFamily="34" charset="0"/>
                <a:cs typeface="+mn-cs"/>
              </a:rPr>
              <a:t>To set up a payment plan, follow the steps above and then on the Make Payment Online screen, scroll to the bottom and select Alternate Payment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04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a Payment or a Payment Arrangement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6157" y="1738313"/>
            <a:ext cx="7198771" cy="5119687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b="0" kern="1200" dirty="0">
                <a:solidFill>
                  <a:schemeClr val="tx1"/>
                </a:solidFill>
                <a:cs typeface="+mn-cs"/>
              </a:rPr>
              <a:t>Important info for payments &amp; payment arrangements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Source Sans Pro" panose="020B0503030403020204" pitchFamily="34" charset="0"/>
                <a:cs typeface="+mn-cs"/>
              </a:rPr>
              <a:t>Our servicer, Cashnet, does charge a  2.75% transaction fee for payments made using credit/debit cards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Source Sans Pro" panose="020B0503030403020204" pitchFamily="34" charset="0"/>
                <a:cs typeface="+mn-cs"/>
              </a:rPr>
              <a:t>Avoid this fee by using an Electronic Funds Transfer (payment right from checking or savings account) when possible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Source Sans Pro" panose="020B0503030403020204" pitchFamily="34" charset="0"/>
                <a:cs typeface="+mn-cs"/>
              </a:rPr>
              <a:t>There is a small fee of $25 for payment plan set up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b="0" kern="1200" dirty="0">
                <a:solidFill>
                  <a:prstClr val="black"/>
                </a:solidFill>
                <a:cs typeface="+mn-cs"/>
              </a:rPr>
              <a:t>Questions on balances due and/or payments or payment plans should be directed to the Business Office at (419) 995-8473 or via email at </a:t>
            </a:r>
            <a:r>
              <a:rPr lang="en-US" sz="2800" b="0" kern="1200" dirty="0">
                <a:solidFill>
                  <a:prstClr val="black"/>
                </a:solidFill>
                <a:cs typeface="+mn-cs"/>
                <a:hlinkClick r:id="rId3"/>
              </a:rPr>
              <a:t>Cashier@RhodesState.edu</a:t>
            </a:r>
            <a:r>
              <a:rPr lang="en-US" sz="2800" b="0" kern="1200" dirty="0">
                <a:solidFill>
                  <a:prstClr val="black"/>
                </a:solidFill>
                <a:cs typeface="+mn-cs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63817"/>
            <a:ext cx="12465897" cy="3320987"/>
          </a:xfrm>
        </p:spPr>
        <p:txBody>
          <a:bodyPr/>
          <a:lstStyle/>
          <a:p>
            <a:r>
              <a:rPr lang="en-US" sz="6600" dirty="0"/>
              <a:t>Employer Paid Tuition Assistance or Reimbursement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39440" y="1828800"/>
            <a:ext cx="9585960" cy="515112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prstClr val="black"/>
                </a:solidFill>
                <a:cs typeface="+mn-cs"/>
              </a:rPr>
              <a:t>Students whose employers are assisting with education expenses should consult with their employer’s Human Resource office to determine requirements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Some employers will pay the college directly prior to the start of the term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Some employers will pay the college directly after the student has successfully completed the term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Speak to the Business Office regarding the Corporate Reimbursement &amp; Tuition Deferment Form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Some employers will reimburse the student directly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49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5400" dirty="0"/>
              <a:t>Veterans &amp; Military Connected Benefits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80586" y="2135396"/>
            <a:ext cx="9377173" cy="5149324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cs typeface="+mn-cs"/>
              </a:rPr>
              <a:t>Students using Veterans Education Benefits (Veterans and eligible dependents of Veterans)  and Students receiving the Ohio War Orphans Scholarship should connect with: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b="1" kern="1200" dirty="0">
                <a:solidFill>
                  <a:prstClr val="black"/>
                </a:solidFill>
                <a:cs typeface="+mn-cs"/>
              </a:rPr>
              <a:t>Financial Aid Office</a:t>
            </a:r>
            <a:endParaRPr lang="en-US" kern="1200" dirty="0">
              <a:solidFill>
                <a:prstClr val="black"/>
              </a:solidFill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kern="1200" dirty="0">
                <a:solidFill>
                  <a:prstClr val="black"/>
                </a:solidFill>
                <a:cs typeface="+mn-cs"/>
              </a:rPr>
              <a:t>(419) 995-8802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kern="1200" dirty="0">
                <a:solidFill>
                  <a:prstClr val="black"/>
                </a:solidFill>
                <a:cs typeface="+mn-cs"/>
                <a:hlinkClick r:id="rId3"/>
              </a:rPr>
              <a:t>FinAid@RhodesState.edu</a:t>
            </a:r>
            <a:r>
              <a:rPr lang="en-US" kern="12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cs typeface="+mn-cs"/>
              </a:rPr>
              <a:t>Students receiving National Guard Scholarship should contact our Business Office: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b="1" kern="1200" dirty="0">
                <a:solidFill>
                  <a:prstClr val="black"/>
                </a:solidFill>
                <a:cs typeface="+mn-cs"/>
              </a:rPr>
              <a:t>Cashier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kern="1200" dirty="0">
                <a:solidFill>
                  <a:prstClr val="black"/>
                </a:solidFill>
                <a:cs typeface="+mn-cs"/>
              </a:rPr>
              <a:t>(419) 995-8473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kern="1200" dirty="0">
                <a:solidFill>
                  <a:prstClr val="black"/>
                </a:solidFill>
                <a:cs typeface="+mn-cs"/>
                <a:hlinkClick r:id="rId4"/>
              </a:rPr>
              <a:t>Cashier@RhodesState.edu</a:t>
            </a:r>
            <a:r>
              <a:rPr lang="en-US" kern="1200" dirty="0">
                <a:solidFill>
                  <a:prstClr val="black"/>
                </a:solidFill>
                <a:cs typeface="+mn-cs"/>
              </a:rPr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516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66801" y="1909989"/>
            <a:ext cx="10088879" cy="4704172"/>
          </a:xfrm>
        </p:spPr>
        <p:txBody>
          <a:bodyPr/>
          <a:lstStyle/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b="0" kern="1200" dirty="0">
                <a:cs typeface="+mn-cs"/>
              </a:rPr>
              <a:t>All tuition &amp; fees are due by 5:00 pm on the first day of the semester to prevent a $50 late fee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Source Sans Pro" panose="020B0503030403020204" pitchFamily="34" charset="0"/>
                <a:cs typeface="+mn-cs"/>
              </a:rPr>
              <a:t>Students with payment plans or finalized financial aid packages will not be assessed late fees</a:t>
            </a:r>
          </a:p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b="0" kern="1200" dirty="0">
                <a:cs typeface="+mn-cs"/>
              </a:rPr>
              <a:t>Students can drop courses and not be charged tuition &amp; fees through the first Friday of the semester</a:t>
            </a:r>
          </a:p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b="0" kern="1200" dirty="0">
                <a:cs typeface="+mn-cs"/>
              </a:rPr>
              <a:t>Students can drop courses and only be charged 50% of the tuition &amp; fees through the second Friday of the semester</a:t>
            </a:r>
          </a:p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b="0" kern="1200" dirty="0">
                <a:cs typeface="+mn-cs"/>
              </a:rPr>
              <a:t>Students can still drop courses after the add/drop period however they will be charged 100% tuition &amp; fees</a:t>
            </a:r>
          </a:p>
          <a:p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7680" y="594718"/>
            <a:ext cx="10668000" cy="777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Important Dates Regarding Your Bill</a:t>
            </a:r>
          </a:p>
        </p:txBody>
      </p:sp>
    </p:spTree>
    <p:extLst>
      <p:ext uri="{BB962C8B-B14F-4D97-AF65-F5344CB8AC3E}">
        <p14:creationId xmlns:p14="http://schemas.microsoft.com/office/powerpoint/2010/main" val="31026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86669" y="3158391"/>
            <a:ext cx="11249967" cy="3500315"/>
          </a:xfrm>
        </p:spPr>
        <p:txBody>
          <a:bodyPr/>
          <a:lstStyle/>
          <a:p>
            <a:pPr lvl="1"/>
            <a:r>
              <a:rPr lang="en-US" dirty="0"/>
              <a:t>Free Application for Federal Student Aid (FAFSA)</a:t>
            </a:r>
          </a:p>
          <a:p>
            <a:pPr lvl="2"/>
            <a:r>
              <a:rPr lang="en-US" dirty="0"/>
              <a:t>Grants &amp; Student Loans</a:t>
            </a:r>
          </a:p>
          <a:p>
            <a:pPr lvl="2"/>
            <a:r>
              <a:rPr lang="en-US" dirty="0"/>
              <a:t>Federal Work Study</a:t>
            </a:r>
          </a:p>
          <a:p>
            <a:pPr lvl="1"/>
            <a:r>
              <a:rPr lang="en-US" dirty="0"/>
              <a:t>Private Student Loans</a:t>
            </a:r>
          </a:p>
          <a:p>
            <a:pPr lvl="1"/>
            <a:r>
              <a:rPr lang="en-US" dirty="0"/>
              <a:t>Scholarships</a:t>
            </a:r>
          </a:p>
          <a:p>
            <a:pPr lvl="1"/>
            <a:r>
              <a:rPr lang="en-US" dirty="0"/>
              <a:t>Payment Plans</a:t>
            </a:r>
          </a:p>
          <a:p>
            <a:pPr lvl="1"/>
            <a:r>
              <a:rPr lang="en-US" dirty="0"/>
              <a:t>Employer Paid Tuition Assistance</a:t>
            </a:r>
          </a:p>
          <a:p>
            <a:pPr lvl="1"/>
            <a:r>
              <a:rPr lang="en-US" dirty="0"/>
              <a:t>Veterans Benefits</a:t>
            </a:r>
          </a:p>
          <a:p>
            <a:pPr lvl="1"/>
            <a:r>
              <a:rPr lang="en-US" dirty="0"/>
              <a:t>Important Dates Regarding Your Bill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Paying for College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Paying for College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we will cover today</a:t>
            </a:r>
          </a:p>
        </p:txBody>
      </p:sp>
    </p:spTree>
    <p:extLst>
      <p:ext uri="{BB962C8B-B14F-4D97-AF65-F5344CB8AC3E}">
        <p14:creationId xmlns:p14="http://schemas.microsoft.com/office/powerpoint/2010/main" val="2293128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4789" y="1854809"/>
            <a:ext cx="10553780" cy="5003191"/>
          </a:xfrm>
        </p:spPr>
        <p:txBody>
          <a:bodyPr/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Financial Aid Office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(419) 995-8802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  <a:hlinkClick r:id="rId2"/>
              </a:rPr>
              <a:t>FinAid@RhodesState.edu</a:t>
            </a:r>
            <a:endParaRPr lang="en-US" sz="2400" b="0" kern="1200" dirty="0">
              <a:solidFill>
                <a:prstClr val="black"/>
              </a:solidFill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Public Service Building, Ste. 148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endParaRPr lang="en-US" sz="2400" b="0" kern="1200" dirty="0">
              <a:solidFill>
                <a:prstClr val="black"/>
              </a:solidFill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Crystal Snyder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000" b="0" kern="1200" dirty="0">
                <a:solidFill>
                  <a:prstClr val="black"/>
                </a:solidFill>
                <a:cs typeface="+mn-cs"/>
              </a:rPr>
              <a:t>Senior Success Navigator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(419) 995-8041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  <a:hlinkClick r:id="rId3"/>
              </a:rPr>
              <a:t>Snyder.C@RhodesState.edu</a:t>
            </a:r>
            <a:endParaRPr lang="en-US" sz="2400" b="0" kern="1200" dirty="0">
              <a:solidFill>
                <a:prstClr val="black"/>
              </a:solidFill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Public Service Building, Admissions Office </a:t>
            </a:r>
            <a:br>
              <a:rPr lang="en-US" sz="2400" b="0" kern="1200" dirty="0">
                <a:solidFill>
                  <a:prstClr val="black"/>
                </a:solidFill>
                <a:cs typeface="+mn-cs"/>
              </a:rPr>
            </a:br>
            <a:r>
              <a:rPr lang="en-US" sz="2400" b="0" kern="1200" dirty="0">
                <a:solidFill>
                  <a:prstClr val="black"/>
                </a:solidFill>
                <a:cs typeface="+mn-cs"/>
              </a:rPr>
              <a:t>Ste. 148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2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82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-3368"/>
            <a:ext cx="12465897" cy="3320987"/>
          </a:xfrm>
        </p:spPr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1547" y="2877312"/>
            <a:ext cx="9442822" cy="3980687"/>
          </a:xfrm>
        </p:spPr>
        <p:txBody>
          <a:bodyPr/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FAFSA is the Free Application for Federal Student Aid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Completed at </a:t>
            </a:r>
            <a:r>
              <a:rPr lang="en-US" sz="2000" dirty="0">
                <a:solidFill>
                  <a:schemeClr val="tx1"/>
                </a:solidFill>
                <a:hlinkClick r:id="rId3"/>
              </a:rPr>
              <a:t>www.studentaid.gov/fafsa</a:t>
            </a:r>
            <a:endParaRPr lang="en-US" sz="1800" dirty="0">
              <a:solidFill>
                <a:schemeClr val="tx1"/>
              </a:solidFill>
            </a:endParaRPr>
          </a:p>
          <a:p>
            <a:pPr lvl="3"/>
            <a:r>
              <a:rPr lang="en-US" sz="1800" dirty="0">
                <a:solidFill>
                  <a:schemeClr val="tx1"/>
                </a:solidFill>
              </a:rPr>
              <a:t>2024-2025 application will use 2022 tax and income information</a:t>
            </a:r>
          </a:p>
          <a:p>
            <a:pPr lvl="3"/>
            <a:r>
              <a:rPr lang="en-US" sz="1800" dirty="0">
                <a:solidFill>
                  <a:schemeClr val="tx1"/>
                </a:solidFill>
              </a:rPr>
              <a:t>2025-2026 application will use 2023 tax and income information</a:t>
            </a:r>
          </a:p>
          <a:p>
            <a:pPr lvl="3"/>
            <a:r>
              <a:rPr lang="en-US" sz="1800" dirty="0">
                <a:solidFill>
                  <a:schemeClr val="tx1"/>
                </a:solidFill>
              </a:rPr>
              <a:t>Application typically available October 1</a:t>
            </a:r>
            <a:r>
              <a:rPr lang="en-US" sz="1800" baseline="30000" dirty="0">
                <a:solidFill>
                  <a:schemeClr val="tx1"/>
                </a:solidFill>
              </a:rPr>
              <a:t>st</a:t>
            </a:r>
            <a:r>
              <a:rPr lang="en-US" sz="1800" dirty="0">
                <a:solidFill>
                  <a:schemeClr val="tx1"/>
                </a:solidFill>
              </a:rPr>
              <a:t> every year, however no release date has been announced for 2025-2026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Rhodes State’s federal school code is 010027.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Students are considered dependents of their parents until they reach the age of 24, are married, or have children of their own in which they provide more than 50% support for.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For assistance, contact Financial Aid Office at (419) 995-8802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or email at </a:t>
            </a:r>
            <a:r>
              <a:rPr lang="en-US" sz="2000" dirty="0">
                <a:solidFill>
                  <a:schemeClr val="tx1"/>
                </a:solidFill>
                <a:hlinkClick r:id="rId4"/>
              </a:rPr>
              <a:t>FinAid@RhodesState.edu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FAFSA?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1CF6E-E12D-17A7-CBD5-F3DDC50FF45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094" y="3110858"/>
            <a:ext cx="11335545" cy="1885428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prstClr val="black"/>
                </a:solidFill>
                <a:cs typeface="+mn-cs"/>
              </a:rPr>
              <a:t>Federal student aid consists of federal grant funding, federal direct student loans and federal work study.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prstClr val="black"/>
              </a:solidFill>
              <a:cs typeface="+mn-cs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prstClr val="black"/>
                </a:solidFill>
                <a:cs typeface="+mn-cs"/>
              </a:rPr>
              <a:t>Once FAFSA is received by Rhodes State students will receive a notification to their RSC email with either: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An Official Award Offer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Request for Additional Documentation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These notifications will include information regarding aid that is not automatically awarded (such as student loans)</a:t>
            </a:r>
          </a:p>
          <a:p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 </a:t>
            </a:r>
            <a:r>
              <a:rPr lang="en-US" sz="1600" dirty="0"/>
              <a:t>Cont’d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62093" y="2401247"/>
            <a:ext cx="10553780" cy="1652325"/>
          </a:xfrm>
        </p:spPr>
        <p:txBody>
          <a:bodyPr/>
          <a:lstStyle/>
          <a:p>
            <a:r>
              <a:rPr lang="en-US" dirty="0"/>
              <a:t>What is FAFSA?</a:t>
            </a:r>
          </a:p>
        </p:txBody>
      </p:sp>
    </p:spTree>
    <p:extLst>
      <p:ext uri="{BB962C8B-B14F-4D97-AF65-F5344CB8AC3E}">
        <p14:creationId xmlns:p14="http://schemas.microsoft.com/office/powerpoint/2010/main" val="400321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07810" y="335498"/>
            <a:ext cx="12465895" cy="3320987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57" y="3064872"/>
            <a:ext cx="10553778" cy="3160082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cs typeface="+mn-cs"/>
              </a:rPr>
              <a:t>Pell Grant and Federal Secondary Education Opportunity Grant (FSEOG)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Free money you likely will not need to repay!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Need based – determined by a student’s FAFSA information</a:t>
            </a:r>
          </a:p>
          <a:p>
            <a:pPr marL="1752585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 Student Aid Index (SAI) – formerly referred to as the EFC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Automatically awarded based on enrollment</a:t>
            </a:r>
          </a:p>
          <a:p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 </a:t>
            </a:r>
            <a:r>
              <a:rPr lang="en-US" sz="1600" dirty="0"/>
              <a:t>Cont’d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6570" y="2340175"/>
            <a:ext cx="10553780" cy="1652325"/>
          </a:xfrm>
        </p:spPr>
        <p:txBody>
          <a:bodyPr/>
          <a:lstStyle/>
          <a:p>
            <a:r>
              <a:rPr lang="en-US" dirty="0"/>
              <a:t>Federal Grants</a:t>
            </a:r>
          </a:p>
        </p:txBody>
      </p:sp>
    </p:spTree>
    <p:extLst>
      <p:ext uri="{BB962C8B-B14F-4D97-AF65-F5344CB8AC3E}">
        <p14:creationId xmlns:p14="http://schemas.microsoft.com/office/powerpoint/2010/main" val="335332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07810" y="335498"/>
            <a:ext cx="12465895" cy="3320987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57" y="3064872"/>
            <a:ext cx="10553778" cy="3160082"/>
          </a:xfrm>
        </p:spPr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Students can work on campus in various departments earning a bi-weekly paycheck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Students do need to apply, interview and be hired by college departments/offices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Need based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Great opportunity to gain real world experience, earn valuable references and establish many friendships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Open positions will be posted soon!</a:t>
            </a:r>
          </a:p>
          <a:p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 </a:t>
            </a:r>
            <a:r>
              <a:rPr lang="en-US" sz="1600" dirty="0"/>
              <a:t>Cont’d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6570" y="2340175"/>
            <a:ext cx="10553780" cy="1652325"/>
          </a:xfrm>
        </p:spPr>
        <p:txBody>
          <a:bodyPr/>
          <a:lstStyle/>
          <a:p>
            <a:r>
              <a:rPr lang="en-US" dirty="0"/>
              <a:t>Federal Work Study</a:t>
            </a:r>
          </a:p>
        </p:txBody>
      </p:sp>
    </p:spTree>
    <p:extLst>
      <p:ext uri="{BB962C8B-B14F-4D97-AF65-F5344CB8AC3E}">
        <p14:creationId xmlns:p14="http://schemas.microsoft.com/office/powerpoint/2010/main" val="154637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07810" y="335498"/>
            <a:ext cx="12465895" cy="3320987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57" y="3064872"/>
            <a:ext cx="10553778" cy="3160082"/>
          </a:xfrm>
        </p:spPr>
        <p:txBody>
          <a:bodyPr/>
          <a:lstStyle/>
          <a:p>
            <a:pPr marL="533416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Subsidized Loans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Need based – eligibility determined by Student Aid Index (SAI) and Unmet Need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Does not accrue interest while you’re in school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Must be enrolled six credit hours or more each semester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Allows a six-month grace period before repayment after student graduates or falls below a half-time status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No Co-Signer or Guarantor needed</a:t>
            </a:r>
          </a:p>
          <a:p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 </a:t>
            </a:r>
            <a:r>
              <a:rPr lang="en-US" sz="1600" dirty="0"/>
              <a:t>Cont’d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6570" y="2340175"/>
            <a:ext cx="10553780" cy="1652325"/>
          </a:xfrm>
        </p:spPr>
        <p:txBody>
          <a:bodyPr/>
          <a:lstStyle/>
          <a:p>
            <a:r>
              <a:rPr lang="en-US" dirty="0"/>
              <a:t>Federal Direct Student Loans</a:t>
            </a:r>
          </a:p>
        </p:txBody>
      </p:sp>
    </p:spTree>
    <p:extLst>
      <p:ext uri="{BB962C8B-B14F-4D97-AF65-F5344CB8AC3E}">
        <p14:creationId xmlns:p14="http://schemas.microsoft.com/office/powerpoint/2010/main" val="97715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07810" y="335498"/>
            <a:ext cx="12465895" cy="3320987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57" y="2860431"/>
            <a:ext cx="10553778" cy="3845169"/>
          </a:xfrm>
        </p:spPr>
        <p:txBody>
          <a:bodyPr/>
          <a:lstStyle/>
          <a:p>
            <a:pPr marL="533416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Unsubsidized Loans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Annual Maximum (less any subsidized loans)</a:t>
            </a:r>
          </a:p>
          <a:p>
            <a:pPr marL="1447815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Dependent Student - $5,500 (0 – 30 credit hours) </a:t>
            </a:r>
          </a:p>
          <a:p>
            <a:pPr marL="1447815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Independent Student – $9,500 (0 – 30 credit hours)</a:t>
            </a:r>
          </a:p>
          <a:p>
            <a:pPr marL="1447815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Annual limit increases by $1,000 once student has earned 30 hours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Accrues interest at the time of disbursement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Allows a six-month grace period before repayment after student graduates or falls below a half-time status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All students eligible with completed, approved and finalized FAFSA</a:t>
            </a:r>
          </a:p>
          <a:p>
            <a:pPr marL="990615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No Co-Signer/Guarantor needed</a:t>
            </a:r>
          </a:p>
          <a:p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 </a:t>
            </a:r>
            <a:r>
              <a:rPr lang="en-US" sz="1600" dirty="0"/>
              <a:t>Cont’d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6570" y="2340175"/>
            <a:ext cx="10553780" cy="1652325"/>
          </a:xfrm>
        </p:spPr>
        <p:txBody>
          <a:bodyPr/>
          <a:lstStyle/>
          <a:p>
            <a:r>
              <a:rPr lang="en-US" dirty="0"/>
              <a:t>Federal Direct Student Loans</a:t>
            </a:r>
          </a:p>
        </p:txBody>
      </p:sp>
    </p:spTree>
    <p:extLst>
      <p:ext uri="{BB962C8B-B14F-4D97-AF65-F5344CB8AC3E}">
        <p14:creationId xmlns:p14="http://schemas.microsoft.com/office/powerpoint/2010/main" val="85507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07810" y="335498"/>
            <a:ext cx="12465895" cy="3320987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Free Application for Federal Student Aid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CF1A5-A126-A90C-9105-2117D199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57" y="2860431"/>
            <a:ext cx="10553778" cy="2930769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prstClr val="black"/>
                </a:solidFill>
                <a:cs typeface="+mn-cs"/>
              </a:rPr>
              <a:t>Parent Plus Loans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These loans are taken out by parents to assist their student with any education related expenses that exceed a student’s financial aid award.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Parents can apply for these loans at </a:t>
            </a:r>
            <a:r>
              <a:rPr lang="en-US" sz="2000" b="1" kern="1200" dirty="0">
                <a:solidFill>
                  <a:schemeClr val="bg2"/>
                </a:solidFill>
                <a:latin typeface="Source Sans Pro" panose="020B050303040302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www.studentaid.gov/plus-app</a:t>
            </a:r>
            <a:endParaRPr lang="en-US" sz="2000" b="1" kern="1200" dirty="0">
              <a:solidFill>
                <a:schemeClr val="bg2"/>
              </a:solidFill>
              <a:latin typeface="Source Sans Pro" panose="020B0503030403020204" pitchFamily="34" charset="0"/>
              <a:cs typeface="+mn-cs"/>
            </a:endParaRPr>
          </a:p>
          <a:p>
            <a:pPr marL="1600200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Does require a student have a completed FAFSA on file </a:t>
            </a:r>
          </a:p>
          <a:p>
            <a:pPr marL="1600200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Does require a credit check</a:t>
            </a:r>
          </a:p>
          <a:p>
            <a:pPr marL="1600200" lvl="3" indent="-228600">
              <a:lnSpc>
                <a:spcPct val="9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Source Sans Pro" panose="020B0503030403020204" pitchFamily="34" charset="0"/>
                <a:cs typeface="+mn-cs"/>
              </a:rPr>
              <a:t>Parents can request a deferment on payments while student is in school</a:t>
            </a:r>
          </a:p>
          <a:p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FAFSA </a:t>
            </a:r>
            <a:r>
              <a:rPr lang="en-US" sz="1600" dirty="0"/>
              <a:t>Cont’d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6570" y="2340175"/>
            <a:ext cx="10553780" cy="1652325"/>
          </a:xfrm>
        </p:spPr>
        <p:txBody>
          <a:bodyPr/>
          <a:lstStyle/>
          <a:p>
            <a:r>
              <a:rPr lang="en-US" dirty="0"/>
              <a:t>Federal Direct Student Loans</a:t>
            </a:r>
          </a:p>
        </p:txBody>
      </p:sp>
    </p:spTree>
    <p:extLst>
      <p:ext uri="{BB962C8B-B14F-4D97-AF65-F5344CB8AC3E}">
        <p14:creationId xmlns:p14="http://schemas.microsoft.com/office/powerpoint/2010/main" val="4277051156"/>
      </p:ext>
    </p:extLst>
  </p:cSld>
  <p:clrMapOvr>
    <a:masterClrMapping/>
  </p:clrMapOvr>
</p:sld>
</file>

<file path=ppt/theme/theme1.xml><?xml version="1.0" encoding="utf-8"?>
<a:theme xmlns:a="http://schemas.openxmlformats.org/drawingml/2006/main" name="Banquo template">
  <a:themeElements>
    <a:clrScheme name="Custom 12">
      <a:dk1>
        <a:srgbClr val="000000"/>
      </a:dk1>
      <a:lt1>
        <a:srgbClr val="FFFFFF"/>
      </a:lt1>
      <a:dk2>
        <a:srgbClr val="0071BB"/>
      </a:dk2>
      <a:lt2>
        <a:srgbClr val="D8D8D8"/>
      </a:lt2>
      <a:accent1>
        <a:srgbClr val="0071BB"/>
      </a:accent1>
      <a:accent2>
        <a:srgbClr val="00B2F0"/>
      </a:accent2>
      <a:accent3>
        <a:srgbClr val="8C2B54"/>
      </a:accent3>
      <a:accent4>
        <a:srgbClr val="1A572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7">
      <a:majorFont>
        <a:latin typeface="Gotham Ultr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day powerpoint new [Read-Only]" id="{A7888369-C15E-4BB3-A6D9-F75305F18A94}" vid="{A47DE43D-E789-45CF-BFFD-40128C737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day powerpoint new</Template>
  <TotalTime>13121</TotalTime>
  <Words>1487</Words>
  <Application>Microsoft Office PowerPoint</Application>
  <PresentationFormat>Widescreen</PresentationFormat>
  <Paragraphs>190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Courier New</vt:lpstr>
      <vt:lpstr>Muli</vt:lpstr>
      <vt:lpstr>Source Sans Pro</vt:lpstr>
      <vt:lpstr>Gotham Ultra</vt:lpstr>
      <vt:lpstr>Arial</vt:lpstr>
      <vt:lpstr>Calibri</vt:lpstr>
      <vt:lpstr>Banquo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Make a Payment or a Payment Arrangement</vt:lpstr>
      <vt:lpstr>How to Make a Payment or a Payment Arrangement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Union Address</dc:title>
  <dc:creator>Green, Melissa Beth</dc:creator>
  <cp:lastModifiedBy>Snyder, Crystal L</cp:lastModifiedBy>
  <cp:revision>422</cp:revision>
  <cp:lastPrinted>2023-07-18T14:56:59Z</cp:lastPrinted>
  <dcterms:created xsi:type="dcterms:W3CDTF">2022-07-12T15:12:26Z</dcterms:created>
  <dcterms:modified xsi:type="dcterms:W3CDTF">2024-05-14T00:22:29Z</dcterms:modified>
</cp:coreProperties>
</file>